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74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52C03-5B3C-4BAD-99A8-D42E63BB06C9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9E349-D59F-4326-A814-98CF024ACDD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46275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9E349-D59F-4326-A814-98CF024ACDD7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BBE0-553C-4966-A5D0-74985652753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163-2B01-48F8-8EF2-6027D6A195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BBE0-553C-4966-A5D0-74985652753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163-2B01-48F8-8EF2-6027D6A195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BBE0-553C-4966-A5D0-74985652753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163-2B01-48F8-8EF2-6027D6A195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BBE0-553C-4966-A5D0-74985652753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163-2B01-48F8-8EF2-6027D6A195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BBE0-553C-4966-A5D0-74985652753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163-2B01-48F8-8EF2-6027D6A195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BBE0-553C-4966-A5D0-74985652753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163-2B01-48F8-8EF2-6027D6A195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BBE0-553C-4966-A5D0-74985652753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163-2B01-48F8-8EF2-6027D6A195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BBE0-553C-4966-A5D0-74985652753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163-2B01-48F8-8EF2-6027D6A195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BBE0-553C-4966-A5D0-74985652753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163-2B01-48F8-8EF2-6027D6A195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BBE0-553C-4966-A5D0-74985652753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163-2B01-48F8-8EF2-6027D6A195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BBE0-553C-4966-A5D0-74985652753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195163-2B01-48F8-8EF2-6027D6A195B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09BBE0-553C-4966-A5D0-74985652753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195163-2B01-48F8-8EF2-6027D6A195B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3200" dirty="0" smtClean="0">
              <a:latin typeface="Arial Narrow" pitchFamily="34" charset="0"/>
            </a:endParaRPr>
          </a:p>
          <a:p>
            <a:pPr>
              <a:buNone/>
            </a:pPr>
            <a:r>
              <a:rPr lang="pt-BR" sz="4800" b="1" dirty="0" smtClean="0">
                <a:solidFill>
                  <a:srgbClr val="002060"/>
                </a:solidFill>
                <a:latin typeface="Arial Narrow" pitchFamily="34" charset="0"/>
              </a:rPr>
              <a:t>Gestão Estratégica</a:t>
            </a:r>
          </a:p>
          <a:p>
            <a:pPr>
              <a:buNone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                                     </a:t>
            </a:r>
          </a:p>
          <a:p>
            <a:pPr>
              <a:buNone/>
            </a:pPr>
            <a:r>
              <a:rPr lang="pt-BR" sz="3600" dirty="0" smtClean="0">
                <a:solidFill>
                  <a:srgbClr val="002060"/>
                </a:solidFill>
                <a:latin typeface="Arial Narrow" pitchFamily="34" charset="0"/>
              </a:rPr>
              <a:t>                                </a:t>
            </a:r>
          </a:p>
          <a:p>
            <a:pPr>
              <a:buNone/>
            </a:pPr>
            <a:r>
              <a:rPr lang="pt-BR" sz="3600" dirty="0" smtClean="0">
                <a:solidFill>
                  <a:srgbClr val="002060"/>
                </a:solidFill>
                <a:latin typeface="Arial Narrow" pitchFamily="34" charset="0"/>
              </a:rPr>
              <a:t>                                         </a:t>
            </a:r>
          </a:p>
          <a:p>
            <a:pPr>
              <a:buNone/>
            </a:pPr>
            <a:r>
              <a:rPr lang="pt-BR" sz="3600" dirty="0" smtClean="0">
                <a:solidFill>
                  <a:srgbClr val="002060"/>
                </a:solidFill>
                <a:latin typeface="Arial Narrow" pitchFamily="34" charset="0"/>
              </a:rPr>
              <a:t>                                         Cristiane </a:t>
            </a:r>
            <a:r>
              <a:rPr lang="pt-BR" sz="3600" dirty="0" err="1" smtClean="0">
                <a:solidFill>
                  <a:srgbClr val="002060"/>
                </a:solidFill>
                <a:latin typeface="Arial Narrow" pitchFamily="34" charset="0"/>
              </a:rPr>
              <a:t>Longaray</a:t>
            </a:r>
            <a:endParaRPr lang="pt-BR" sz="36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pt-BR" sz="3600" dirty="0" smtClean="0">
                <a:solidFill>
                  <a:srgbClr val="002060"/>
                </a:solidFill>
                <a:latin typeface="Arial Narrow" pitchFamily="34" charset="0"/>
              </a:rPr>
              <a:t>                                         Janete </a:t>
            </a:r>
            <a:r>
              <a:rPr lang="pt-BR" sz="3600" dirty="0" err="1" smtClean="0">
                <a:solidFill>
                  <a:srgbClr val="002060"/>
                </a:solidFill>
                <a:latin typeface="Arial Narrow" pitchFamily="34" charset="0"/>
              </a:rPr>
              <a:t>Arcari</a:t>
            </a:r>
            <a:endParaRPr lang="pt-BR" sz="36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pt-BR" sz="3600" dirty="0" smtClean="0">
                <a:solidFill>
                  <a:srgbClr val="002060"/>
                </a:solidFill>
                <a:latin typeface="Arial Narrow" pitchFamily="34" charset="0"/>
              </a:rPr>
              <a:t>                                         Patrícia </a:t>
            </a:r>
            <a:r>
              <a:rPr lang="pt-BR" sz="3600" dirty="0" err="1" smtClean="0">
                <a:solidFill>
                  <a:srgbClr val="002060"/>
                </a:solidFill>
                <a:latin typeface="Arial Narrow" pitchFamily="34" charset="0"/>
              </a:rPr>
              <a:t>Bulgarelli</a:t>
            </a:r>
            <a:endParaRPr lang="pt-BR" sz="36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endParaRPr lang="pt-BR" sz="3200" dirty="0" smtClean="0">
              <a:latin typeface="Arial Narrow" pitchFamily="34" charset="0"/>
            </a:endParaRPr>
          </a:p>
          <a:p>
            <a:pPr>
              <a:buNone/>
            </a:pPr>
            <a:endParaRPr lang="pt-BR" sz="3200" dirty="0" smtClean="0">
              <a:latin typeface="Arial Narrow" pitchFamily="34" charset="0"/>
            </a:endParaRPr>
          </a:p>
          <a:p>
            <a:pPr>
              <a:buNone/>
            </a:pPr>
            <a:endParaRPr lang="pt-BR" sz="3200" dirty="0" smtClean="0">
              <a:latin typeface="Arial Narrow" pitchFamily="34" charset="0"/>
            </a:endParaRPr>
          </a:p>
          <a:p>
            <a:pPr>
              <a:buNone/>
            </a:pPr>
            <a:endParaRPr lang="pt-BR" sz="3200" dirty="0" smtClean="0">
              <a:latin typeface="Arial Narrow" pitchFamily="34" charset="0"/>
            </a:endParaRPr>
          </a:p>
          <a:p>
            <a:pPr>
              <a:buNone/>
            </a:pPr>
            <a:endParaRPr lang="pt-BR" sz="3200" dirty="0">
              <a:latin typeface="Arial Narrow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857232"/>
            <a:ext cx="271464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714620"/>
            <a:ext cx="321471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0792"/>
          </a:xfrm>
        </p:spPr>
        <p:txBody>
          <a:bodyPr>
            <a:normAutofit/>
          </a:bodyPr>
          <a:lstStyle/>
          <a:p>
            <a:pPr marL="0" indent="174625" algn="just">
              <a:buNone/>
            </a:pPr>
            <a:endParaRPr lang="pt-BR" sz="32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marL="0" indent="174625" algn="just">
              <a:buNone/>
            </a:pPr>
            <a:r>
              <a:rPr lang="pt-BR" sz="3200" b="1" dirty="0" smtClean="0">
                <a:solidFill>
                  <a:srgbClr val="002060"/>
                </a:solidFill>
                <a:latin typeface="Arial Narrow" pitchFamily="34" charset="0"/>
              </a:rPr>
              <a:t>Gestão por Processos</a:t>
            </a:r>
          </a:p>
          <a:p>
            <a:pPr marL="0" indent="174625" algn="just">
              <a:buNone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Processo é um conjunto de atividades relacionadas que tem o objetivo de atingir os resultados.</a:t>
            </a:r>
          </a:p>
          <a:p>
            <a:pPr marL="0" indent="174625" algn="just">
              <a:buNone/>
            </a:pPr>
            <a:r>
              <a:rPr lang="pt-BR" sz="3200" dirty="0" smtClean="0">
                <a:solidFill>
                  <a:srgbClr val="FF0000"/>
                </a:solidFill>
                <a:latin typeface="Arial Narrow" pitchFamily="34" charset="0"/>
              </a:rPr>
              <a:t>Desafio</a:t>
            </a: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: as organizações são compostas de pessoas, tecnologia, recursos e processos interdependentes e </a:t>
            </a:r>
            <a:r>
              <a:rPr lang="pt-BR" sz="3200" dirty="0" err="1" smtClean="0">
                <a:solidFill>
                  <a:srgbClr val="002060"/>
                </a:solidFill>
                <a:latin typeface="Arial Narrow" pitchFamily="34" charset="0"/>
              </a:rPr>
              <a:t>interrelacionados</a:t>
            </a: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 que devem perseguir os mesmos objetivos e, cujos desempenhos podem afetar positiva ou negativamente a organização em seu conjunto.  </a:t>
            </a:r>
          </a:p>
          <a:p>
            <a:pPr algn="just">
              <a:buNone/>
            </a:pPr>
            <a:endParaRPr lang="pt-BR" sz="3200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6000792"/>
          </a:xfrm>
        </p:spPr>
        <p:txBody>
          <a:bodyPr>
            <a:normAutofit/>
          </a:bodyPr>
          <a:lstStyle/>
          <a:p>
            <a:pPr marL="0" indent="174625" algn="just">
              <a:buNone/>
            </a:pPr>
            <a:r>
              <a:rPr lang="pt-BR" sz="3200" b="1" dirty="0" smtClean="0">
                <a:solidFill>
                  <a:srgbClr val="C00000"/>
                </a:solidFill>
                <a:latin typeface="Arial Narrow" pitchFamily="34" charset="0"/>
              </a:rPr>
              <a:t>Categorização dos processos de organização de acordo com o grau de complexidade:</a:t>
            </a:r>
            <a:endParaRPr lang="pt-BR" sz="32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928802"/>
            <a:ext cx="6439431" cy="4255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72230"/>
          </a:xfrm>
        </p:spPr>
        <p:txBody>
          <a:bodyPr>
            <a:normAutofit/>
          </a:bodyPr>
          <a:lstStyle/>
          <a:p>
            <a:pPr marL="0" indent="174625" algn="just">
              <a:buNone/>
            </a:pPr>
            <a:r>
              <a:rPr lang="pt-BR" sz="2800" b="1" dirty="0" smtClean="0">
                <a:solidFill>
                  <a:srgbClr val="FF0000"/>
                </a:solidFill>
                <a:latin typeface="Arial Narrow" pitchFamily="34" charset="0"/>
              </a:rPr>
              <a:t>Fluxograma</a:t>
            </a:r>
            <a:r>
              <a:rPr lang="pt-BR" sz="2800" dirty="0" smtClean="0">
                <a:solidFill>
                  <a:srgbClr val="002060"/>
                </a:solidFill>
                <a:latin typeface="Arial Narrow" pitchFamily="34" charset="0"/>
              </a:rPr>
              <a:t> é um diagrama  que tem a identificação dos passos necessários para execução de um processo qualquer.</a:t>
            </a:r>
            <a:endParaRPr lang="pt-BR" sz="28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751370"/>
            <a:ext cx="7494105" cy="485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72230"/>
          </a:xfrm>
        </p:spPr>
        <p:txBody>
          <a:bodyPr>
            <a:normAutofit/>
          </a:bodyPr>
          <a:lstStyle/>
          <a:p>
            <a:pPr marL="0" indent="174625" algn="just">
              <a:buNone/>
            </a:pPr>
            <a:r>
              <a:rPr lang="pt-BR" sz="3200" b="1" dirty="0" smtClean="0">
                <a:solidFill>
                  <a:srgbClr val="002060"/>
                </a:solidFill>
                <a:latin typeface="Arial Narrow" pitchFamily="34" charset="0"/>
              </a:rPr>
              <a:t>Indicadores</a:t>
            </a:r>
          </a:p>
          <a:p>
            <a:pPr marL="0" indent="174625" algn="just">
              <a:buNone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O uso de indicadores facilita o planejamento ao apontar momentos significativos de variáveis relevantes em programas, projetos e ações.</a:t>
            </a:r>
          </a:p>
          <a:p>
            <a:pPr marL="0" indent="174625" algn="just">
              <a:buNone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Propriedades dos indicadores:</a:t>
            </a:r>
          </a:p>
          <a:p>
            <a:pPr mar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Relevância</a:t>
            </a:r>
          </a:p>
          <a:p>
            <a:pPr mar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Validade</a:t>
            </a:r>
          </a:p>
          <a:p>
            <a:pPr mar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Confiabilidade</a:t>
            </a:r>
          </a:p>
          <a:p>
            <a:pPr mar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Grau de cobertura</a:t>
            </a:r>
          </a:p>
          <a:p>
            <a:pPr mar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Sensibilidade</a:t>
            </a:r>
          </a:p>
          <a:p>
            <a:pPr marL="0" indent="174625" algn="just">
              <a:buClr>
                <a:srgbClr val="C00000"/>
              </a:buClr>
              <a:buFont typeface="Wingdings" pitchFamily="2" charset="2"/>
              <a:buChar char="ü"/>
            </a:pPr>
            <a:endParaRPr lang="pt-BR" sz="3200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7223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pt-BR" sz="32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Especificidade</a:t>
            </a:r>
          </a:p>
          <a:p>
            <a:pPr marL="0" indent="174625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Inteligibilidade</a:t>
            </a:r>
          </a:p>
          <a:p>
            <a:pPr marL="0" indent="174625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Comunicabilidade</a:t>
            </a:r>
          </a:p>
          <a:p>
            <a:pPr marL="0" indent="174625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200" dirty="0" err="1" smtClean="0">
                <a:solidFill>
                  <a:srgbClr val="002060"/>
                </a:solidFill>
                <a:latin typeface="Arial Narrow" pitchFamily="34" charset="0"/>
              </a:rPr>
              <a:t>Factibilidade</a:t>
            </a: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 para obtenção</a:t>
            </a:r>
          </a:p>
          <a:p>
            <a:pPr marL="0" indent="174625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Periodicidade na atualização</a:t>
            </a:r>
          </a:p>
          <a:p>
            <a:pPr marL="0" indent="174625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200" dirty="0" err="1" smtClean="0">
                <a:solidFill>
                  <a:srgbClr val="002060"/>
                </a:solidFill>
                <a:latin typeface="Arial Narrow" pitchFamily="34" charset="0"/>
              </a:rPr>
              <a:t>Desagregabilidade</a:t>
            </a:r>
            <a:endParaRPr lang="pt-BR" sz="32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marL="0" indent="174625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Historicidade</a:t>
            </a:r>
          </a:p>
          <a:p>
            <a:pPr marL="0" indent="174625">
              <a:buClr>
                <a:srgbClr val="C00000"/>
              </a:buClr>
              <a:buNone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É raro o indicador que contém todas </a:t>
            </a:r>
            <a:r>
              <a:rPr lang="pt-BR" sz="3200" smtClean="0">
                <a:solidFill>
                  <a:srgbClr val="002060"/>
                </a:solidFill>
                <a:latin typeface="Arial Narrow" pitchFamily="34" charset="0"/>
              </a:rPr>
              <a:t>estas propriedades.</a:t>
            </a:r>
            <a:endParaRPr lang="pt-BR" sz="32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Clr>
                <a:srgbClr val="C00000"/>
              </a:buClr>
              <a:buNone/>
            </a:pPr>
            <a:endParaRPr lang="pt-BR" sz="3200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00792"/>
          </a:xfrm>
        </p:spPr>
        <p:txBody>
          <a:bodyPr>
            <a:normAutofit/>
          </a:bodyPr>
          <a:lstStyle/>
          <a:p>
            <a:pPr marL="0" indent="174625" algn="just">
              <a:buNone/>
            </a:pPr>
            <a:r>
              <a:rPr lang="pt-BR" sz="3200" b="1" dirty="0" smtClean="0">
                <a:solidFill>
                  <a:srgbClr val="002060"/>
                </a:solidFill>
                <a:latin typeface="Arial Narrow" pitchFamily="34" charset="0"/>
              </a:rPr>
              <a:t>Administração do tempo</a:t>
            </a:r>
          </a:p>
          <a:p>
            <a:pPr marL="0" indent="174625" algn="just">
              <a:buNone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Dois instrumentos:</a:t>
            </a:r>
          </a:p>
          <a:p>
            <a:pPr mar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Bússola – mostra a direção - ESTRATÉGIA </a:t>
            </a:r>
          </a:p>
          <a:p>
            <a:pPr mar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Agenda – organiza as ações (objetivos) – TÁTICA</a:t>
            </a:r>
          </a:p>
          <a:p>
            <a:pPr marL="0" indent="174625" algn="just">
              <a:buClr>
                <a:srgbClr val="C00000"/>
              </a:buClr>
              <a:buNone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Extrapolar a otimização do tempo – fazer mais em menos tempo.</a:t>
            </a:r>
          </a:p>
          <a:p>
            <a:pPr marL="0" indent="174625" algn="just">
              <a:buClr>
                <a:srgbClr val="C00000"/>
              </a:buClr>
              <a:buNone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Atingindo o equilíbrio entre a conquista dos objetivos e tempo alocado, é necessário transcender, ou seja, ter tempo livre e saber usufruí-lo. Tempo é bem mais que dinheiro, é </a:t>
            </a:r>
            <a:r>
              <a:rPr lang="pt-BR" sz="3200" dirty="0" smtClean="0">
                <a:solidFill>
                  <a:srgbClr val="FF0000"/>
                </a:solidFill>
                <a:latin typeface="Arial Narrow" pitchFamily="34" charset="0"/>
              </a:rPr>
              <a:t>QUALIDADE DE VIDA</a:t>
            </a: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.</a:t>
            </a:r>
            <a:endParaRPr lang="pt-BR" sz="3200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007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 O tempo é inelástico, ou seja, </a:t>
            </a:r>
          </a:p>
          <a:p>
            <a:pPr marL="0" indent="0" algn="just">
              <a:buNone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não podemos guardar ou esticar.</a:t>
            </a:r>
          </a:p>
          <a:p>
            <a:pPr marL="0" indent="0" algn="just">
              <a:buNone/>
            </a:pPr>
            <a:endParaRPr lang="pt-BR" sz="32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marL="0" indent="0" algn="just">
              <a:buNone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 Muitos de nós vivemos no </a:t>
            </a:r>
          </a:p>
          <a:p>
            <a:pPr marL="0" indent="0" algn="just">
              <a:buNone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passado ou no futuro, evitando </a:t>
            </a:r>
          </a:p>
          <a:p>
            <a:pPr marL="0" indent="0" algn="just">
              <a:buNone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viver no </a:t>
            </a:r>
            <a:r>
              <a:rPr lang="pt-BR" sz="3200" dirty="0" err="1" smtClean="0">
                <a:solidFill>
                  <a:srgbClr val="002060"/>
                </a:solidFill>
                <a:latin typeface="Arial Narrow" pitchFamily="34" charset="0"/>
              </a:rPr>
              <a:t>aqui-agora</a:t>
            </a: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, porque </a:t>
            </a:r>
          </a:p>
          <a:p>
            <a:pPr marL="0" indent="0" algn="just">
              <a:buNone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o passado nos dá identidade e </a:t>
            </a:r>
          </a:p>
          <a:p>
            <a:pPr marL="0" indent="0" algn="just">
              <a:buNone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o futuro contém uma promessa </a:t>
            </a:r>
          </a:p>
          <a:p>
            <a:pPr marL="0" indent="0" algn="just">
              <a:buNone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de salvação e de realização.</a:t>
            </a:r>
            <a:endParaRPr lang="pt-BR" sz="32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5174" y="857232"/>
            <a:ext cx="2875940" cy="190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3429000"/>
            <a:ext cx="2843114" cy="2533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00792"/>
          </a:xfrm>
        </p:spPr>
        <p:txBody>
          <a:bodyPr>
            <a:normAutofit/>
          </a:bodyPr>
          <a:lstStyle/>
          <a:p>
            <a:pPr marL="0" indent="174625" algn="just">
              <a:buNone/>
            </a:pPr>
            <a:r>
              <a:rPr lang="pt-BR" sz="3200" b="1" dirty="0" smtClean="0">
                <a:solidFill>
                  <a:srgbClr val="002060"/>
                </a:solidFill>
                <a:latin typeface="Arial Narrow" pitchFamily="34" charset="0"/>
              </a:rPr>
              <a:t>Sete passos para o domínio do tempo:</a:t>
            </a:r>
          </a:p>
          <a:p>
            <a:pPr marL="0" indent="174625" algn="just">
              <a:buClr>
                <a:srgbClr val="C00000"/>
              </a:buClr>
              <a:buFont typeface="+mj-lt"/>
              <a:buAutoNum type="arabicPeriod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Desenvolver visão, linha de objetivos de vida</a:t>
            </a:r>
          </a:p>
          <a:p>
            <a:pPr marL="0" indent="174625" algn="just">
              <a:buClr>
                <a:srgbClr val="C00000"/>
              </a:buClr>
              <a:buFont typeface="+mj-lt"/>
              <a:buAutoNum type="arabicPeriod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Determinar papéis de vida</a:t>
            </a:r>
          </a:p>
          <a:p>
            <a:pPr marL="0" indent="174625" algn="just">
              <a:buClr>
                <a:srgbClr val="C00000"/>
              </a:buClr>
              <a:buFont typeface="+mj-lt"/>
              <a:buAutoNum type="arabicPeriod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Definir tarefas estratégicas</a:t>
            </a:r>
          </a:p>
          <a:p>
            <a:pPr marL="0" indent="174625" algn="just">
              <a:buClr>
                <a:srgbClr val="C00000"/>
              </a:buClr>
              <a:buFont typeface="+mj-lt"/>
              <a:buAutoNum type="arabicPeriod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Formular de maneira empreendedora os objetivos para o ano</a:t>
            </a:r>
          </a:p>
          <a:p>
            <a:pPr marL="0" indent="174625" algn="just">
              <a:buClr>
                <a:srgbClr val="C00000"/>
              </a:buClr>
              <a:buFont typeface="+mj-lt"/>
              <a:buAutoNum type="arabicPeriod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Planejamento eficiente com prioridades semanais</a:t>
            </a:r>
          </a:p>
          <a:p>
            <a:pPr marL="0" indent="174625" algn="just">
              <a:buClr>
                <a:srgbClr val="C00000"/>
              </a:buClr>
              <a:buFont typeface="+mj-lt"/>
              <a:buAutoNum type="arabicPeriod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Cumprir eficientemente as tarefas diárias</a:t>
            </a:r>
          </a:p>
          <a:p>
            <a:pPr marL="0" indent="174625" algn="just">
              <a:buClr>
                <a:srgbClr val="C00000"/>
              </a:buClr>
              <a:buFont typeface="+mj-lt"/>
              <a:buAutoNum type="arabicPeriod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Arranjar energia, força e autodisciplina-base para o seu sucesso diário.</a:t>
            </a:r>
            <a:endParaRPr lang="pt-BR" sz="3200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72230"/>
          </a:xfrm>
        </p:spPr>
        <p:txBody>
          <a:bodyPr>
            <a:normAutofit/>
          </a:bodyPr>
          <a:lstStyle/>
          <a:p>
            <a:pPr marL="0" indent="174625" algn="just">
              <a:buNone/>
            </a:pPr>
            <a:r>
              <a:rPr lang="pt-BR" sz="3200" b="1" dirty="0" smtClean="0">
                <a:solidFill>
                  <a:srgbClr val="002060"/>
                </a:solidFill>
                <a:latin typeface="Arial Narrow" pitchFamily="34" charset="0"/>
              </a:rPr>
              <a:t>Matriz de prioridades</a:t>
            </a:r>
          </a:p>
          <a:p>
            <a:pPr mar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200" b="1" dirty="0" smtClean="0">
                <a:solidFill>
                  <a:srgbClr val="002060"/>
                </a:solidFill>
                <a:latin typeface="Arial Narrow" pitchFamily="34" charset="0"/>
              </a:rPr>
              <a:t>Urgente e importante</a:t>
            </a: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: crises, problemas mais urgentes, telefonemas críticos – solucionar imediatamente</a:t>
            </a:r>
          </a:p>
          <a:p>
            <a:pPr mar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200" b="1" dirty="0" smtClean="0">
                <a:solidFill>
                  <a:srgbClr val="002060"/>
                </a:solidFill>
                <a:latin typeface="Arial Narrow" pitchFamily="34" charset="0"/>
              </a:rPr>
              <a:t>Importante, mas não urgente</a:t>
            </a: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: ações preventivas, desenvolvimento profissional – planejar e colocar prazos a tempo</a:t>
            </a:r>
          </a:p>
          <a:p>
            <a:pPr mar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200" b="1" dirty="0" smtClean="0">
                <a:solidFill>
                  <a:srgbClr val="002060"/>
                </a:solidFill>
                <a:latin typeface="Arial Narrow" pitchFamily="34" charset="0"/>
              </a:rPr>
              <a:t>Urgente e não importante</a:t>
            </a: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: telefonemas, prioridades dos outros – atividades devoradoras de tempo, temos que eliminar, reduzir, delegar</a:t>
            </a:r>
            <a:endParaRPr lang="pt-BR" sz="3200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00792"/>
          </a:xfrm>
        </p:spPr>
        <p:txBody>
          <a:bodyPr>
            <a:normAutofit/>
          </a:bodyPr>
          <a:lstStyle/>
          <a:p>
            <a:pPr marL="0" indent="174625" algn="just">
              <a:buClr>
                <a:srgbClr val="C00000"/>
              </a:buClr>
              <a:buFont typeface="Wingdings 2" pitchFamily="18" charset="2"/>
              <a:buChar char=""/>
            </a:pPr>
            <a:r>
              <a:rPr lang="pt-BR" sz="3200" b="1" dirty="0" smtClean="0">
                <a:solidFill>
                  <a:srgbClr val="002060"/>
                </a:solidFill>
                <a:latin typeface="Arial Narrow" pitchFamily="34" charset="0"/>
              </a:rPr>
              <a:t>Não importante e não urgente</a:t>
            </a: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: a maior parte das reuniões, conversa fiada – atividade devoradora de tempo, temos que eliminar, reduzir</a:t>
            </a:r>
          </a:p>
          <a:p>
            <a:pPr marL="0" indent="174625" algn="just">
              <a:buClr>
                <a:srgbClr val="C00000"/>
              </a:buClr>
              <a:buNone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O MAIS IMPORTANTE RARAS VEZES É URGENTE, E O URGENTE RARAS VEZES É IMPORTANTE.</a:t>
            </a:r>
          </a:p>
          <a:p>
            <a:pPr marL="0" indent="174625" algn="just">
              <a:buClr>
                <a:srgbClr val="C00000"/>
              </a:buClr>
              <a:buNone/>
            </a:pPr>
            <a:r>
              <a:rPr lang="pt-BR" sz="3200" b="1" dirty="0" smtClean="0">
                <a:solidFill>
                  <a:srgbClr val="C00000"/>
                </a:solidFill>
                <a:latin typeface="Arial Narrow" pitchFamily="34" charset="0"/>
              </a:rPr>
              <a:t>Instrumentos práticos</a:t>
            </a:r>
          </a:p>
          <a:p>
            <a:pPr marL="0" indent="174625" algn="just">
              <a:buClr>
                <a:srgbClr val="C00000"/>
              </a:buClr>
              <a:buNone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Listar os problemas não é difícil, difícil é encontrar soluções para essas dificuldades. As soluções são o </a:t>
            </a:r>
            <a:r>
              <a:rPr lang="pt-BR" sz="3200" dirty="0" smtClean="0">
                <a:solidFill>
                  <a:srgbClr val="FF0000"/>
                </a:solidFill>
                <a:latin typeface="Arial Narrow" pitchFamily="34" charset="0"/>
              </a:rPr>
              <a:t>bom senso</a:t>
            </a: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, mas o mais difícil é conseguir o bom senso.</a:t>
            </a:r>
            <a:endParaRPr lang="pt-BR" sz="3200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pt-BR" sz="3600" b="1" dirty="0" smtClean="0">
                <a:solidFill>
                  <a:srgbClr val="002060"/>
                </a:solidFill>
                <a:latin typeface="Arial Narrow" pitchFamily="34" charset="0"/>
              </a:rPr>
              <a:t>Planejamento Estratégico Organizacional</a:t>
            </a:r>
          </a:p>
          <a:p>
            <a:pPr marL="0" indent="179388" algn="just">
              <a:buClrTx/>
              <a:buFont typeface="Wingdings" pitchFamily="2" charset="2"/>
              <a:buChar char="v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É a construção de um futuro desejável, dos elemento para se alcançar esse futuro, tendo em conta a identidade organizacional e questões do ambiente que podem operar de maneira positiva ou negativa sobre ela.</a:t>
            </a:r>
          </a:p>
          <a:p>
            <a:pPr marL="0" indent="179388" algn="just">
              <a:buClrTx/>
              <a:buNone/>
            </a:pPr>
            <a:endParaRPr lang="pt-BR" sz="32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marL="0" indent="179388" algn="just">
              <a:buClrTx/>
              <a:buFont typeface="Wingdings" pitchFamily="2" charset="2"/>
              <a:buChar char="v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O ambiente é instável, é preciso ter flexibilidade e entender a dinamicidade do ambiente para garantir a sobrevivência a ele.</a:t>
            </a:r>
            <a:endParaRPr lang="pt-BR" sz="3200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00792"/>
          </a:xfrm>
        </p:spPr>
        <p:txBody>
          <a:bodyPr>
            <a:normAutofit/>
          </a:bodyPr>
          <a:lstStyle/>
          <a:p>
            <a:pPr marL="0" indent="174625" algn="just">
              <a:buClr>
                <a:srgbClr val="C00000"/>
              </a:buClr>
              <a:buFont typeface="Wingdings 2" pitchFamily="18" charset="2"/>
              <a:buChar char="P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Lista Mestra (curto, médio e longo prazo)</a:t>
            </a:r>
          </a:p>
          <a:p>
            <a:pPr marL="0" indent="174625" algn="just">
              <a:buClr>
                <a:srgbClr val="C00000"/>
              </a:buClr>
              <a:buFont typeface="Wingdings 2" pitchFamily="18" charset="2"/>
              <a:buChar char="P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Lista de Lembretes (tudo que tem que fazer)</a:t>
            </a:r>
          </a:p>
          <a:p>
            <a:pPr marL="0" indent="174625" algn="just">
              <a:buClr>
                <a:srgbClr val="C00000"/>
              </a:buClr>
              <a:buFont typeface="Wingdings 2" pitchFamily="18" charset="2"/>
              <a:buChar char="P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Priorização – Matriz de Prioridades</a:t>
            </a:r>
          </a:p>
          <a:p>
            <a:pPr marL="0" indent="174625" algn="just">
              <a:buClr>
                <a:srgbClr val="C00000"/>
              </a:buClr>
              <a:buFont typeface="Wingdings 2" pitchFamily="18" charset="2"/>
              <a:buChar char="P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Agenda (semanal e diária)</a:t>
            </a:r>
          </a:p>
          <a:p>
            <a:pPr marL="0" indent="174625" algn="just">
              <a:buClr>
                <a:srgbClr val="C00000"/>
              </a:buClr>
              <a:buFont typeface="Wingdings 2" pitchFamily="18" charset="2"/>
              <a:buChar char="P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Delegação de Tarefas e  </a:t>
            </a:r>
            <a:r>
              <a:rPr lang="pt-BR" sz="3200" dirty="0" err="1" smtClean="0">
                <a:solidFill>
                  <a:srgbClr val="002060"/>
                </a:solidFill>
                <a:latin typeface="Arial Narrow" pitchFamily="34" charset="0"/>
              </a:rPr>
              <a:t>Follow-up</a:t>
            </a:r>
            <a:endParaRPr lang="pt-BR" sz="32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3786190"/>
            <a:ext cx="6501061" cy="271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174625" algn="just">
              <a:buNone/>
            </a:pPr>
            <a:endParaRPr lang="pt-BR" sz="32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marL="0" indent="174625" algn="just">
              <a:buNone/>
            </a:pPr>
            <a:endParaRPr lang="pt-BR" sz="32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marL="0" indent="174625" algn="just">
              <a:buNone/>
            </a:pPr>
            <a:endParaRPr lang="pt-BR" sz="32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marL="0" indent="174625" algn="just">
              <a:buNone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O </a:t>
            </a:r>
            <a:r>
              <a:rPr lang="pt-BR" sz="3200" dirty="0">
                <a:solidFill>
                  <a:srgbClr val="002060"/>
                </a:solidFill>
                <a:latin typeface="Arial Narrow" pitchFamily="34" charset="0"/>
              </a:rPr>
              <a:t>SUS necessário e o SUS possível: estratégias de gestão. </a:t>
            </a: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Uma </a:t>
            </a:r>
            <a:r>
              <a:rPr lang="pt-BR" sz="3200" dirty="0">
                <a:solidFill>
                  <a:srgbClr val="002060"/>
                </a:solidFill>
                <a:latin typeface="Arial Narrow" pitchFamily="34" charset="0"/>
              </a:rPr>
              <a:t>reflexão a partir de uma experiência concreta.</a:t>
            </a:r>
          </a:p>
          <a:p>
            <a:pPr marL="0" indent="174625" algn="just">
              <a:buNone/>
            </a:pPr>
            <a:endParaRPr lang="pt-BR" sz="32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marL="0" indent="174625" algn="just">
              <a:buNone/>
            </a:pPr>
            <a:r>
              <a:rPr lang="pt-BR" sz="3200" dirty="0" err="1" smtClean="0">
                <a:solidFill>
                  <a:srgbClr val="002060"/>
                </a:solidFill>
                <a:latin typeface="Arial Narrow" pitchFamily="34" charset="0"/>
              </a:rPr>
              <a:t>Luis</a:t>
            </a: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pt-BR" sz="3200" dirty="0">
                <a:solidFill>
                  <a:srgbClr val="002060"/>
                </a:solidFill>
                <a:latin typeface="Arial Narrow" pitchFamily="34" charset="0"/>
              </a:rPr>
              <a:t>Eugenio Portela Fernandes de Souza</a:t>
            </a:r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928670"/>
            <a:ext cx="4286248" cy="1717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857232"/>
            <a:ext cx="3081347" cy="182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8395252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86478"/>
          </a:xfrm>
        </p:spPr>
        <p:txBody>
          <a:bodyPr>
            <a:normAutofit fontScale="92500" lnSpcReduction="10000"/>
          </a:bodyPr>
          <a:lstStyle/>
          <a:p>
            <a:pPr marL="0" indent="174625" algn="just">
              <a:buClr>
                <a:srgbClr val="C00000"/>
              </a:buClr>
              <a:buFont typeface="Wingdings 2" pitchFamily="18" charset="2"/>
              <a:buChar char="P"/>
            </a:pPr>
            <a:r>
              <a:rPr lang="pt-BR" sz="3900" dirty="0">
                <a:solidFill>
                  <a:srgbClr val="002060"/>
                </a:solidFill>
                <a:latin typeface="Arial Narrow" pitchFamily="34" charset="0"/>
              </a:rPr>
              <a:t>A implantação do SUS requer uma sociedade em que todos os cidadãos tenham assegurado um padrão de vida digno. É difícil se pensar em um sistema de saúde universal e equitativo em um país, como Brasil, onde a muitos faltam condições de sobrevivência</a:t>
            </a:r>
            <a:r>
              <a:rPr lang="pt-BR" sz="3900" dirty="0" smtClean="0">
                <a:solidFill>
                  <a:srgbClr val="002060"/>
                </a:solidFill>
                <a:latin typeface="Arial Narrow" pitchFamily="34" charset="0"/>
              </a:rPr>
              <a:t>.</a:t>
            </a:r>
          </a:p>
          <a:p>
            <a:pPr marL="0" indent="174625" algn="just">
              <a:buClr>
                <a:srgbClr val="C00000"/>
              </a:buClr>
              <a:buFont typeface="Wingdings 2" pitchFamily="18" charset="2"/>
              <a:buChar char="P"/>
            </a:pPr>
            <a:r>
              <a:rPr lang="pt-BR" sz="3900" dirty="0">
                <a:solidFill>
                  <a:srgbClr val="002060"/>
                </a:solidFill>
                <a:latin typeface="Arial Narrow" pitchFamily="34" charset="0"/>
              </a:rPr>
              <a:t>Se é difícil ter um SUS implantado nas atuais condições sociais do país, não é menos difícil reverter esse quadro sem </a:t>
            </a:r>
            <a:r>
              <a:rPr lang="pt-BR" sz="3900" dirty="0" smtClean="0">
                <a:solidFill>
                  <a:srgbClr val="002060"/>
                </a:solidFill>
                <a:latin typeface="Arial Narrow" pitchFamily="34" charset="0"/>
              </a:rPr>
              <a:t>uma política </a:t>
            </a:r>
            <a:r>
              <a:rPr lang="pt-BR" sz="3900" dirty="0">
                <a:solidFill>
                  <a:srgbClr val="002060"/>
                </a:solidFill>
                <a:latin typeface="Arial Narrow" pitchFamily="34" charset="0"/>
              </a:rPr>
              <a:t>de saúde baseada nos princípios de universalidade e equidade. </a:t>
            </a:r>
            <a:endParaRPr lang="pt-BR" sz="39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algn="just"/>
            <a:endParaRPr lang="pt-BR" sz="3900" dirty="0">
              <a:solidFill>
                <a:srgbClr val="002060"/>
              </a:solidFill>
              <a:latin typeface="Arial Narrow" pitchFamily="34" charset="0"/>
            </a:endParaRPr>
          </a:p>
          <a:p>
            <a:pPr algn="just"/>
            <a:endParaRPr lang="pt-BR" sz="3900" dirty="0">
              <a:solidFill>
                <a:srgbClr val="002060"/>
              </a:solidFill>
              <a:latin typeface="Arial Narrow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42057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86478"/>
          </a:xfrm>
        </p:spPr>
        <p:txBody>
          <a:bodyPr>
            <a:normAutofit/>
          </a:bodyPr>
          <a:lstStyle/>
          <a:p>
            <a:pPr mar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O SUS é uma estratégia das mais importantes para a construção de um país socialmente justo. </a:t>
            </a:r>
          </a:p>
          <a:p>
            <a:pPr mar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 </a:t>
            </a:r>
            <a:r>
              <a:rPr lang="pt-BR" sz="3600" dirty="0" smtClean="0">
                <a:solidFill>
                  <a:srgbClr val="002060"/>
                </a:solidFill>
                <a:latin typeface="Arial Narrow" pitchFamily="34" charset="0"/>
              </a:rPr>
              <a:t>O </a:t>
            </a:r>
            <a:r>
              <a:rPr lang="pt-BR" sz="3600" b="1" dirty="0">
                <a:solidFill>
                  <a:srgbClr val="002060"/>
                </a:solidFill>
                <a:latin typeface="Arial Narrow" pitchFamily="34" charset="0"/>
              </a:rPr>
              <a:t>SUS necessário </a:t>
            </a: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está definido nos seus princípios legais, já o </a:t>
            </a:r>
            <a:r>
              <a:rPr lang="pt-BR" sz="3600" b="1" dirty="0">
                <a:solidFill>
                  <a:srgbClr val="002060"/>
                </a:solidFill>
                <a:latin typeface="Arial Narrow" pitchFamily="34" charset="0"/>
              </a:rPr>
              <a:t>SUS possível </a:t>
            </a: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é o que se encontra no cotidiano dos serviços de saúde. Apesar de grandes </a:t>
            </a:r>
            <a:r>
              <a:rPr lang="pt-BR" sz="3600" dirty="0" smtClean="0">
                <a:solidFill>
                  <a:srgbClr val="002060"/>
                </a:solidFill>
                <a:latin typeface="Arial Narrow" pitchFamily="34" charset="0"/>
              </a:rPr>
              <a:t>avanços, desde </a:t>
            </a: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os anos noventa, ainda está longe de ser o SUS necessário.</a:t>
            </a:r>
            <a:r>
              <a:rPr lang="pt-BR" sz="3900" dirty="0">
                <a:solidFill>
                  <a:srgbClr val="002060"/>
                </a:solidFill>
                <a:latin typeface="Arial Narrow" pitchFamily="34" charset="0"/>
              </a:rPr>
              <a:t> 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821244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/>
          </a:bodyPr>
          <a:lstStyle/>
          <a:p>
            <a:pPr mar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As estratégias para alcançá-lo são eminentemente políticas, tem a  ver com a luta pelo poder, de um lado os beneficiários, do outro os que podem melhorar suas condições de vida com o funcionamento efetivo do SUS. A realidade brasileira, há uma maioria de pessoas pobres que dependem do SUS para acessar serviços de </a:t>
            </a:r>
            <a:r>
              <a:rPr lang="pt-BR" sz="3600" dirty="0" smtClean="0">
                <a:solidFill>
                  <a:srgbClr val="002060"/>
                </a:solidFill>
                <a:latin typeface="Arial Narrow" pitchFamily="34" charset="0"/>
              </a:rPr>
              <a:t>saúde.</a:t>
            </a:r>
            <a:endParaRPr lang="pt-BR" sz="3600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0752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86478"/>
          </a:xfrm>
        </p:spPr>
        <p:txBody>
          <a:bodyPr>
            <a:normAutofit fontScale="62500" lnSpcReduction="20000"/>
          </a:bodyPr>
          <a:lstStyle/>
          <a:p>
            <a:pPr marL="0" indent="174625" algn="just">
              <a:buNone/>
            </a:pPr>
            <a:r>
              <a:rPr lang="pt-BR" sz="5100" dirty="0">
                <a:solidFill>
                  <a:srgbClr val="002060"/>
                </a:solidFill>
                <a:latin typeface="Arial Narrow" pitchFamily="34" charset="0"/>
              </a:rPr>
              <a:t>Contudo, há  em oposição a maioria, grupos que se beneficiam das dificuldades do SUS:</a:t>
            </a:r>
          </a:p>
          <a:p>
            <a:pPr mar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5100" dirty="0">
                <a:solidFill>
                  <a:srgbClr val="002060"/>
                </a:solidFill>
                <a:latin typeface="Arial Narrow" pitchFamily="34" charset="0"/>
              </a:rPr>
              <a:t>os que tem negócios no setor privado da saúde;</a:t>
            </a:r>
          </a:p>
          <a:p>
            <a:pPr mar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5100" dirty="0">
                <a:solidFill>
                  <a:srgbClr val="002060"/>
                </a:solidFill>
                <a:latin typeface="Arial Narrow" pitchFamily="34" charset="0"/>
              </a:rPr>
              <a:t>os que vendem insumos para serviços de saúde;</a:t>
            </a:r>
          </a:p>
          <a:p>
            <a:pPr mar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5100" dirty="0">
                <a:solidFill>
                  <a:srgbClr val="002060"/>
                </a:solidFill>
                <a:latin typeface="Arial Narrow" pitchFamily="34" charset="0"/>
              </a:rPr>
              <a:t>os que se opõem a maioria dos investimentos públicos sejam na saúde ou em qualquer área que represente um risco de menor remuneração do capital financeiro;</a:t>
            </a:r>
          </a:p>
          <a:p>
            <a:pPr mar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5100" dirty="0">
                <a:solidFill>
                  <a:srgbClr val="002060"/>
                </a:solidFill>
                <a:latin typeface="Arial Narrow" pitchFamily="34" charset="0"/>
              </a:rPr>
              <a:t>e pessoas com nível de renda alto ou médio que, tendo resolvido sem o SUS parte dos seus problemas de acesso aos serviços de saúde, não se mobilizam em favor de sua melhoria.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9763430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 lnSpcReduction="10000"/>
          </a:bodyPr>
          <a:lstStyle/>
          <a:p>
            <a:pPr marL="0" indent="174625" algn="just">
              <a:buClr>
                <a:srgbClr val="C00000"/>
              </a:buClr>
              <a:buFont typeface="Wingdings 2" pitchFamily="18" charset="2"/>
              <a:buChar char="P"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A luta política se desenrola nos mais diversos planos da vida social, no caso da saúde, as diferentes propostas de organização da atenção são objetos de disputa nos planos ideológicos, econômico e institucional.</a:t>
            </a:r>
          </a:p>
          <a:p>
            <a:pPr marL="0" indent="174625" algn="just">
              <a:buClr>
                <a:srgbClr val="C00000"/>
              </a:buClr>
              <a:buFont typeface="Wingdings 2" pitchFamily="18" charset="2"/>
              <a:buChar char="P"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No plano institucional, a gestão de organizações públicas de saúde, é uma relevante arena de disputa entre defensores e opositores do SUS, já que as instituições de saúde representam espaços de exercício de poder.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337538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 fontScale="85000" lnSpcReduction="10000"/>
          </a:bodyPr>
          <a:lstStyle/>
          <a:p>
            <a:pPr marL="0" indent="174625" algn="just">
              <a:buNone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Estratégias de gestão que aproximem o SUS possível do SUS necessário:</a:t>
            </a:r>
          </a:p>
          <a:p>
            <a:pPr marL="0" indent="174625" algn="just">
              <a:buNone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1º – compreender a implantação do SUS  como umas luta política;</a:t>
            </a:r>
          </a:p>
          <a:p>
            <a:pPr marL="0" indent="174625" algn="just">
              <a:buNone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2º – é útil adotar um conceito amplo de gestão, devido sua abrangência. Pode-se distinguir seguindo Garcia:</a:t>
            </a:r>
          </a:p>
          <a:p>
            <a:pPr mar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Macrogestão: refere-se a ações de formulação de políticas;</a:t>
            </a:r>
          </a:p>
          <a:p>
            <a:pPr mar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600" dirty="0" err="1">
                <a:solidFill>
                  <a:srgbClr val="002060"/>
                </a:solidFill>
                <a:latin typeface="Arial Narrow" pitchFamily="34" charset="0"/>
              </a:rPr>
              <a:t>Mesogestão</a:t>
            </a: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: relaciona atividades de condução de uma organização;</a:t>
            </a:r>
          </a:p>
          <a:p>
            <a:pPr mar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600" dirty="0" err="1">
                <a:solidFill>
                  <a:srgbClr val="002060"/>
                </a:solidFill>
                <a:latin typeface="Arial Narrow" pitchFamily="34" charset="0"/>
              </a:rPr>
              <a:t>Microgestão</a:t>
            </a: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: referente a coordenação dos processos de trabalho desenvolvidos em uma organização.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076103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fontScale="92500"/>
          </a:bodyPr>
          <a:lstStyle/>
          <a:p>
            <a:pPr marL="0" indent="174625" algn="just">
              <a:buNone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Deve-se ainda considerar os três níveis de gestão nas diferentes dimensões da administração da saúde, que correspondem as </a:t>
            </a:r>
            <a:r>
              <a:rPr lang="pt-BR" sz="3600" dirty="0" err="1">
                <a:solidFill>
                  <a:srgbClr val="002060"/>
                </a:solidFill>
                <a:latin typeface="Arial Narrow" pitchFamily="34" charset="0"/>
              </a:rPr>
              <a:t>atividades-fins</a:t>
            </a: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 que o gestor é obrigado a desenvolver para cumprir seu papel de dirigente. </a:t>
            </a:r>
          </a:p>
          <a:p>
            <a:pPr marL="0" indent="174625" algn="just">
              <a:buNone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 </a:t>
            </a:r>
          </a:p>
          <a:p>
            <a:pPr marL="0" indent="174625" algn="just">
              <a:buNone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O artigo relata quatro objetivos da gestão:</a:t>
            </a:r>
          </a:p>
          <a:p>
            <a:pPr marL="0" indent="174625" algn="just">
              <a:buNone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1. Sustentação social do projeto político do SUS;</a:t>
            </a:r>
          </a:p>
          <a:p>
            <a:pPr marL="0" indent="174625" algn="just">
              <a:buNone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2.  </a:t>
            </a:r>
            <a:r>
              <a:rPr lang="pt-BR" sz="3600" dirty="0" smtClean="0">
                <a:solidFill>
                  <a:srgbClr val="002060"/>
                </a:solidFill>
                <a:latin typeface="Arial Narrow" pitchFamily="34" charset="0"/>
              </a:rPr>
              <a:t>Viabilização </a:t>
            </a: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institucional do projeto político;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394926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fontScale="92500"/>
          </a:bodyPr>
          <a:lstStyle/>
          <a:p>
            <a:pPr marL="0" indent="174625" algn="just">
              <a:buNone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3. Fortalecimento da condução técnica da condução técnica da organização de saúde;</a:t>
            </a:r>
          </a:p>
          <a:p>
            <a:pPr marL="0" indent="174625" algn="just">
              <a:buNone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4. Garantia da coordenação administrativa da organização.</a:t>
            </a:r>
          </a:p>
          <a:p>
            <a:pPr marL="0" indent="174625" algn="just">
              <a:buNone/>
            </a:pPr>
            <a:r>
              <a:rPr lang="pt-BR" sz="3600" b="1" dirty="0">
                <a:solidFill>
                  <a:srgbClr val="002060"/>
                </a:solidFill>
                <a:latin typeface="Arial Narrow" pitchFamily="34" charset="0"/>
              </a:rPr>
              <a:t>A dimensão sociopolítica</a:t>
            </a:r>
          </a:p>
          <a:p>
            <a:pPr mar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Contempla as ações voltadas para obter o apoio da população às políticas do SUS, em tese a população apoia a efetivação do SUS, na prática é necessário que percebam os benefícios que </a:t>
            </a:r>
            <a:r>
              <a:rPr lang="pt-BR" sz="3600" dirty="0" smtClean="0">
                <a:solidFill>
                  <a:srgbClr val="002060"/>
                </a:solidFill>
                <a:latin typeface="Arial Narrow" pitchFamily="34" charset="0"/>
              </a:rPr>
              <a:t>este traz,  </a:t>
            </a: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para que se mobilizem em sua defesa.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80934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3600" b="1" dirty="0" smtClean="0">
                <a:solidFill>
                  <a:srgbClr val="002060"/>
                </a:solidFill>
                <a:latin typeface="Arial Narrow" pitchFamily="34" charset="0"/>
              </a:rPr>
              <a:t>Elaboração de um Plano Estratégico</a:t>
            </a:r>
          </a:p>
          <a:p>
            <a:pPr marL="0" indent="179388" algn="just">
              <a:buNone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Para garantir o funcionamento, legitimidade e resultados do mesmo é imprescindível que cada funcionário tenha plena  consciência da missão institucional, dos resultados globais desejados e comprometimento, para, assim, identificar o espaço de sua contribuição individual. </a:t>
            </a:r>
          </a:p>
          <a:p>
            <a:pPr marL="0" indent="179388" algn="just">
              <a:buNone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Valorização dos funcionários:</a:t>
            </a:r>
          </a:p>
          <a:p>
            <a:pPr marL="0" indent="179388" algn="just">
              <a:buClrTx/>
              <a:buFont typeface="Arial" pitchFamily="34" charset="0"/>
              <a:buChar char="•"/>
            </a:pPr>
            <a:r>
              <a:rPr lang="pt-BR" sz="3200" dirty="0" smtClean="0">
                <a:solidFill>
                  <a:srgbClr val="C00000"/>
                </a:solidFill>
                <a:latin typeface="Arial Narrow" pitchFamily="34" charset="0"/>
              </a:rPr>
              <a:t>Remuneração;</a:t>
            </a:r>
          </a:p>
          <a:p>
            <a:pPr marL="0" indent="179388" algn="just">
              <a:buClrTx/>
              <a:buFont typeface="Arial" pitchFamily="34" charset="0"/>
              <a:buChar char="•"/>
            </a:pPr>
            <a:r>
              <a:rPr lang="pt-BR" sz="3200" dirty="0" smtClean="0">
                <a:solidFill>
                  <a:srgbClr val="C00000"/>
                </a:solidFill>
                <a:latin typeface="Arial Narrow" pitchFamily="34" charset="0"/>
              </a:rPr>
              <a:t>Compartilhamento de informações;</a:t>
            </a:r>
          </a:p>
          <a:p>
            <a:pPr marL="0" indent="179388" algn="just">
              <a:buClrTx/>
              <a:buFont typeface="Arial" pitchFamily="34" charset="0"/>
              <a:buChar char="•"/>
            </a:pPr>
            <a:r>
              <a:rPr lang="pt-BR" sz="3200" dirty="0" smtClean="0">
                <a:solidFill>
                  <a:srgbClr val="C00000"/>
                </a:solidFill>
                <a:latin typeface="Arial Narrow" pitchFamily="34" charset="0"/>
              </a:rPr>
              <a:t>Capacitação</a:t>
            </a:r>
          </a:p>
          <a:p>
            <a:pPr>
              <a:buNone/>
            </a:pPr>
            <a:endParaRPr lang="pt-BR" sz="3200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/>
          </a:bodyPr>
          <a:lstStyle/>
          <a:p>
            <a:pPr mar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Apesar de haver expansão significativa dos serviços nos últimos anos, persistem dificuldades de acesso motivadas pela baixa oferta e problemas de qualidade técnica.</a:t>
            </a:r>
          </a:p>
          <a:p>
            <a:pPr mar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A estratégia fundamental para aproximar SUS possível do SUS necessário é conquistando o apoio da população, tanto na expansão quanto </a:t>
            </a:r>
            <a:r>
              <a:rPr lang="pt-BR" sz="3600" dirty="0" smtClean="0">
                <a:solidFill>
                  <a:srgbClr val="002060"/>
                </a:solidFill>
                <a:latin typeface="Arial Narrow" pitchFamily="34" charset="0"/>
              </a:rPr>
              <a:t>a </a:t>
            </a: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melhoria da qualidade dos serviços prestados.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108300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86478"/>
          </a:xfrm>
        </p:spPr>
        <p:txBody>
          <a:bodyPr>
            <a:normAutofit lnSpcReduction="10000"/>
          </a:bodyPr>
          <a:lstStyle/>
          <a:p>
            <a:pPr mar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Nível macro: eles elegeram duas frentes para qualificar e expandir, Atenção Básica, através do Programa da Saúde da Família e Atenção as Urgências através do Serviços de Atendimento Móvel de </a:t>
            </a:r>
            <a:r>
              <a:rPr lang="pt-BR" sz="3600" dirty="0" smtClean="0">
                <a:solidFill>
                  <a:srgbClr val="002060"/>
                </a:solidFill>
                <a:latin typeface="Arial Narrow" pitchFamily="34" charset="0"/>
              </a:rPr>
              <a:t>Urgência (SAMU).</a:t>
            </a:r>
            <a:endParaRPr lang="pt-BR" sz="3600" dirty="0">
              <a:solidFill>
                <a:srgbClr val="002060"/>
              </a:solidFill>
              <a:latin typeface="Arial Narrow" pitchFamily="34" charset="0"/>
            </a:endParaRPr>
          </a:p>
          <a:p>
            <a:pPr mar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Nível </a:t>
            </a:r>
            <a:r>
              <a:rPr lang="pt-BR" sz="3600" dirty="0" err="1">
                <a:solidFill>
                  <a:srgbClr val="002060"/>
                </a:solidFill>
                <a:latin typeface="Arial Narrow" pitchFamily="34" charset="0"/>
              </a:rPr>
              <a:t>meso</a:t>
            </a: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: comando de diversos setores- áreas técnicas – administrativo – financeiro.</a:t>
            </a:r>
          </a:p>
          <a:p>
            <a:pPr marL="0" indent="174625" algn="just">
              <a:buNone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Criaram também uma Assessoria Especial  de Gestão Participativa para coordenar processo de apoio à participação popular.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648357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86478"/>
          </a:xfrm>
        </p:spPr>
        <p:txBody>
          <a:bodyPr>
            <a:normAutofit fontScale="92500" lnSpcReduction="10000"/>
          </a:bodyPr>
          <a:lstStyle/>
          <a:p>
            <a:pPr mar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Nível micro: Gestor tem que acompanhar os processos de trabalho de ações de expansão e melhoria dos serviços.</a:t>
            </a:r>
          </a:p>
          <a:p>
            <a:pPr marL="0" indent="174625" algn="just">
              <a:buNone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As medidas produziram resultados positivos quanto a participação popular. Instalou-se novo CMS muito mais ativo; organização de vários conselhos locais; capacitação dos conselheiros. No que tange a expansão e melhoria dos serviços, a implantação do SAMU repercutiu positivamente junto a </a:t>
            </a:r>
            <a:r>
              <a:rPr lang="pt-BR" sz="3600" dirty="0" smtClean="0">
                <a:solidFill>
                  <a:srgbClr val="002060"/>
                </a:solidFill>
                <a:latin typeface="Arial Narrow" pitchFamily="34" charset="0"/>
              </a:rPr>
              <a:t>população. O </a:t>
            </a: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PSF que teve avanços no primeiro ano de gestão</a:t>
            </a:r>
            <a:r>
              <a:rPr lang="pt-BR" sz="3600" dirty="0" smtClean="0">
                <a:solidFill>
                  <a:srgbClr val="002060"/>
                </a:solidFill>
                <a:latin typeface="Arial Narrow" pitchFamily="34" charset="0"/>
              </a:rPr>
              <a:t>, depois </a:t>
            </a: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foi regredindo por irregularidades no repasse financeiro da SMF para a SMS.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125962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marL="0" indent="174625" algn="just">
              <a:buNone/>
            </a:pPr>
            <a:r>
              <a:rPr lang="pt-BR" sz="3600" b="1" dirty="0">
                <a:solidFill>
                  <a:srgbClr val="002060"/>
                </a:solidFill>
                <a:latin typeface="Arial Narrow" pitchFamily="34" charset="0"/>
              </a:rPr>
              <a:t>A dimensão institucional</a:t>
            </a:r>
          </a:p>
          <a:p>
            <a:pPr mar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A estratégia mais importante nesta dimensão é conseguir identificar os interesses comuns, distintos e conflitantes existentes entre as instituições fortalecendo as relações e neutralizando adversos.</a:t>
            </a:r>
          </a:p>
          <a:p>
            <a:pPr mar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Pela configuração do SUS o alcance das metas em saúde depende da conjunção de esforços das três esferas de governo bem como uma boa articulação política.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072190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15040"/>
          </a:xfrm>
        </p:spPr>
        <p:txBody>
          <a:bodyPr>
            <a:normAutofit/>
          </a:bodyPr>
          <a:lstStyle/>
          <a:p>
            <a:pPr marL="0" indent="174625" algn="just">
              <a:buNone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Ainda na dimensão institucional, vários aspectos de articulações que devem ser consideradas para se obter bons resultados, entre eles foram citados:</a:t>
            </a:r>
          </a:p>
          <a:p>
            <a:pPr marL="0" lv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Poder Legislativo;</a:t>
            </a:r>
          </a:p>
          <a:p>
            <a:pPr marL="0" lv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Poder Judiciário;</a:t>
            </a:r>
          </a:p>
          <a:p>
            <a:pPr marL="0" lv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Mídia</a:t>
            </a:r>
          </a:p>
          <a:p>
            <a:pPr marL="0" lv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Demais órgãos do governo (outras secretarias)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851983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86478"/>
          </a:xfrm>
        </p:spPr>
        <p:txBody>
          <a:bodyPr>
            <a:normAutofit fontScale="92500" lnSpcReduction="10000"/>
          </a:bodyPr>
          <a:lstStyle/>
          <a:p>
            <a:pPr marL="0" indent="174625" algn="just">
              <a:buNone/>
            </a:pPr>
            <a:r>
              <a:rPr lang="pt-BR" sz="3600" b="1" dirty="0">
                <a:solidFill>
                  <a:srgbClr val="002060"/>
                </a:solidFill>
                <a:latin typeface="Arial Narrow" pitchFamily="34" charset="0"/>
              </a:rPr>
              <a:t>Dimensão técnico-sanitária</a:t>
            </a:r>
          </a:p>
          <a:p>
            <a:pPr mar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Dimensão que confere especificidade à gestão da saúde, conduz a organização conforme os preceitos técnicos da saúde coletiva.</a:t>
            </a:r>
          </a:p>
          <a:p>
            <a:pPr mar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O setor saúde apresenta particularidades que torna complexa a forma de administrá-lo.</a:t>
            </a:r>
          </a:p>
          <a:p>
            <a:pPr mar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Entre elas, a ética médica, relação medico-paciente; ética administrativa baseada nas decisões que visam coletivo, os problemas do cotidiano que são multidimensionais e sem esquecermos das situações de emergências.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673588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29354"/>
          </a:xfrm>
        </p:spPr>
        <p:txBody>
          <a:bodyPr>
            <a:normAutofit/>
          </a:bodyPr>
          <a:lstStyle/>
          <a:p>
            <a:pPr marL="0" indent="174625" algn="just">
              <a:buNone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Políticas de saúde remetem a ideia de modelo de atenção. </a:t>
            </a:r>
            <a:endParaRPr lang="pt-BR" sz="36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marL="0" indent="174625" algn="just">
              <a:buNone/>
            </a:pPr>
            <a:r>
              <a:rPr lang="pt-BR" sz="3600" dirty="0" smtClean="0">
                <a:solidFill>
                  <a:srgbClr val="002060"/>
                </a:solidFill>
                <a:latin typeface="Arial Narrow" pitchFamily="34" charset="0"/>
              </a:rPr>
              <a:t>Modelo </a:t>
            </a: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de atenção dimensiona a forma de combinações das </a:t>
            </a:r>
            <a:r>
              <a:rPr lang="pt-BR" sz="3600" dirty="0" smtClean="0">
                <a:solidFill>
                  <a:srgbClr val="002060"/>
                </a:solidFill>
                <a:latin typeface="Arial Narrow" pitchFamily="34" charset="0"/>
              </a:rPr>
              <a:t>tecnologias</a:t>
            </a: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. </a:t>
            </a:r>
            <a:endParaRPr lang="pt-BR" sz="36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marL="0" indent="174625" algn="just">
              <a:buNone/>
            </a:pPr>
            <a:r>
              <a:rPr lang="pt-BR" sz="3600" dirty="0" smtClean="0">
                <a:solidFill>
                  <a:srgbClr val="002060"/>
                </a:solidFill>
                <a:latin typeface="Arial Narrow" pitchFamily="34" charset="0"/>
              </a:rPr>
              <a:t>O </a:t>
            </a: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SUS necessário só se materializará quando em um modelo de atenção integral com ações curativas e individuais bem como ações promocionais e preventivas de saúde.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053484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955004"/>
          </a:xfrm>
        </p:spPr>
        <p:txBody>
          <a:bodyPr>
            <a:normAutofit/>
          </a:bodyPr>
          <a:lstStyle/>
          <a:p>
            <a:pPr marL="0" indent="174625" algn="just">
              <a:buNone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A </a:t>
            </a:r>
            <a:r>
              <a:rPr lang="pt-BR" sz="3200" dirty="0">
                <a:solidFill>
                  <a:srgbClr val="002060"/>
                </a:solidFill>
                <a:latin typeface="Arial Narrow" pitchFamily="34" charset="0"/>
              </a:rPr>
              <a:t>dimensão técnico-sanitária realiza atividades de planejamento e avaliação. Entre eles: Plano Plurianual de Saúde, Programação Anual e Relatório de Gestão</a:t>
            </a: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.</a:t>
            </a:r>
            <a:endParaRPr lang="pt-BR" sz="3200" dirty="0">
              <a:solidFill>
                <a:srgbClr val="002060"/>
              </a:solidFill>
              <a:latin typeface="Arial Narrow" pitchFamily="34" charset="0"/>
            </a:endParaRPr>
          </a:p>
          <a:p>
            <a:pPr marL="0" indent="174625" algn="just">
              <a:buNone/>
            </a:pPr>
            <a:r>
              <a:rPr lang="pt-BR" sz="3200" dirty="0">
                <a:solidFill>
                  <a:srgbClr val="002060"/>
                </a:solidFill>
                <a:latin typeface="Arial Narrow" pitchFamily="34" charset="0"/>
              </a:rPr>
              <a:t>As </a:t>
            </a: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organizações </a:t>
            </a:r>
            <a:r>
              <a:rPr lang="pt-BR" sz="3200" dirty="0">
                <a:solidFill>
                  <a:srgbClr val="002060"/>
                </a:solidFill>
                <a:latin typeface="Arial Narrow" pitchFamily="34" charset="0"/>
              </a:rPr>
              <a:t>públicas têm particularidades que dificultam a racionalidade técnica, sendo:  </a:t>
            </a:r>
          </a:p>
          <a:p>
            <a:pPr marL="0" lv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200" dirty="0">
                <a:solidFill>
                  <a:srgbClr val="002060"/>
                </a:solidFill>
                <a:latin typeface="Arial Narrow" pitchFamily="34" charset="0"/>
              </a:rPr>
              <a:t>influências do contexto político; </a:t>
            </a:r>
          </a:p>
          <a:p>
            <a:pPr marL="0" lv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200" dirty="0">
                <a:solidFill>
                  <a:srgbClr val="002060"/>
                </a:solidFill>
                <a:latin typeface="Arial Narrow" pitchFamily="34" charset="0"/>
              </a:rPr>
              <a:t>capacidade de decisões limitadas por </a:t>
            </a: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autoridades </a:t>
            </a:r>
            <a:r>
              <a:rPr lang="pt-BR" sz="3200" dirty="0">
                <a:solidFill>
                  <a:srgbClr val="002060"/>
                </a:solidFill>
                <a:latin typeface="Arial Narrow" pitchFamily="34" charset="0"/>
              </a:rPr>
              <a:t>externas; </a:t>
            </a:r>
          </a:p>
          <a:p>
            <a:pPr marL="0" lv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200" dirty="0">
                <a:solidFill>
                  <a:srgbClr val="002060"/>
                </a:solidFill>
                <a:latin typeface="Arial Narrow" pitchFamily="34" charset="0"/>
              </a:rPr>
              <a:t>obrigação de seguir normas definidas por outras instâncias organizacionais.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218496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15040"/>
          </a:xfrm>
        </p:spPr>
        <p:txBody>
          <a:bodyPr>
            <a:normAutofit/>
          </a:bodyPr>
          <a:lstStyle/>
          <a:p>
            <a:pPr marL="0" indent="174625" algn="just">
              <a:buNone/>
            </a:pPr>
            <a:r>
              <a:rPr lang="pt-BR" sz="3600" b="1" dirty="0">
                <a:solidFill>
                  <a:srgbClr val="002060"/>
                </a:solidFill>
                <a:latin typeface="Arial Narrow" pitchFamily="34" charset="0"/>
              </a:rPr>
              <a:t>Dimensão administrativa</a:t>
            </a:r>
          </a:p>
          <a:p>
            <a:pPr marL="0" lv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ações de mobilização e de uso eficiente dos recursos humanos, financeiros e materiais;</a:t>
            </a:r>
          </a:p>
          <a:p>
            <a:pPr marL="0" lv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a força de trabalho em saúde representa um nó crítico  para a gestão do SUS.</a:t>
            </a:r>
          </a:p>
          <a:p>
            <a:pPr marL="0" lv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600" dirty="0" smtClean="0">
                <a:solidFill>
                  <a:srgbClr val="002060"/>
                </a:solidFill>
                <a:latin typeface="Arial Narrow" pitchFamily="34" charset="0"/>
              </a:rPr>
              <a:t>qualificação </a:t>
            </a: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do quadro de pessoal, implantação do plano de cargos, carreira e vencimentos.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152216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43602"/>
          </a:xfrm>
        </p:spPr>
        <p:txBody>
          <a:bodyPr>
            <a:normAutofit/>
          </a:bodyPr>
          <a:lstStyle/>
          <a:p>
            <a:pPr marL="0" lv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Sistema de avaliação, considerando tanto desempenho individual quanto coletivo da US</a:t>
            </a:r>
            <a:r>
              <a:rPr lang="pt-BR" sz="3600" dirty="0" smtClean="0">
                <a:solidFill>
                  <a:srgbClr val="002060"/>
                </a:solidFill>
                <a:latin typeface="Arial Narrow" pitchFamily="34" charset="0"/>
              </a:rPr>
              <a:t>.</a:t>
            </a:r>
          </a:p>
          <a:p>
            <a:pPr marL="0" lv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600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Foram eleitos dois critérios para avaliação, política de humanização e controle da tuberculose. O resultado condicionado a </a:t>
            </a:r>
            <a:r>
              <a:rPr lang="pt-BR" sz="3600" dirty="0" smtClean="0">
                <a:solidFill>
                  <a:srgbClr val="002060"/>
                </a:solidFill>
                <a:latin typeface="Arial Narrow" pitchFamily="34" charset="0"/>
              </a:rPr>
              <a:t>incentivo </a:t>
            </a: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salarial.</a:t>
            </a:r>
          </a:p>
          <a:p>
            <a:pPr marL="0" lv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Recursos financeiros, autonomia de gerenciamento, limites estabelecidos na EC 29.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47647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72230"/>
          </a:xfrm>
        </p:spPr>
        <p:txBody>
          <a:bodyPr>
            <a:normAutofit/>
          </a:bodyPr>
          <a:lstStyle/>
          <a:p>
            <a:pPr marL="0" indent="179388" algn="just">
              <a:buNone/>
            </a:pPr>
            <a:r>
              <a:rPr lang="pt-BR" sz="3600" b="1" dirty="0" smtClean="0">
                <a:solidFill>
                  <a:srgbClr val="002060"/>
                </a:solidFill>
                <a:latin typeface="Arial Narrow" pitchFamily="34" charset="0"/>
              </a:rPr>
              <a:t>Passos do Planejamento Estratégico</a:t>
            </a:r>
          </a:p>
          <a:p>
            <a:pPr marL="0" indent="179388" algn="just">
              <a:buClrTx/>
              <a:buFont typeface="Wingdings" pitchFamily="2" charset="2"/>
              <a:buChar char="v"/>
            </a:pPr>
            <a:r>
              <a:rPr lang="pt-BR" sz="3200" b="1" dirty="0" smtClean="0">
                <a:solidFill>
                  <a:srgbClr val="C00000"/>
                </a:solidFill>
                <a:latin typeface="Arial Narrow" pitchFamily="34" charset="0"/>
              </a:rPr>
              <a:t>Missão</a:t>
            </a: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: quem somos e  de onde partimos. O que ela faz e para que o faz, de forma clara e sucinta.</a:t>
            </a:r>
          </a:p>
          <a:p>
            <a:pPr marL="0" indent="179388" algn="just">
              <a:buClrTx/>
              <a:buFont typeface="Wingdings" pitchFamily="2" charset="2"/>
              <a:buChar char="ü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Ações da organização;</a:t>
            </a:r>
          </a:p>
          <a:p>
            <a:pPr marL="0" indent="179388" algn="just">
              <a:buClrTx/>
              <a:buFont typeface="Wingdings" pitchFamily="2" charset="2"/>
              <a:buChar char="ü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Seu público;</a:t>
            </a:r>
          </a:p>
          <a:p>
            <a:pPr marL="0" indent="179388" algn="just">
              <a:buClrTx/>
              <a:buFont typeface="Wingdings" pitchFamily="2" charset="2"/>
              <a:buChar char="ü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Seus objetivos e </a:t>
            </a:r>
          </a:p>
          <a:p>
            <a:pPr marL="0" indent="179388" algn="just">
              <a:buClrTx/>
              <a:buFont typeface="Wingdings" pitchFamily="2" charset="2"/>
              <a:buChar char="ü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Meios ou ferramentas de realização das ações.</a:t>
            </a:r>
          </a:p>
          <a:p>
            <a:pPr marL="0" indent="179388" algn="just">
              <a:buClrTx/>
              <a:buNone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A idéia da missão é nortear todas as ações e decisões tomadas dentro das organizações e que ela esteja presente no dia a dia.</a:t>
            </a:r>
          </a:p>
          <a:p>
            <a:pPr>
              <a:buNone/>
            </a:pPr>
            <a:endParaRPr lang="pt-BR" sz="32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endParaRPr lang="pt-BR" sz="3200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86478"/>
          </a:xfrm>
        </p:spPr>
        <p:txBody>
          <a:bodyPr>
            <a:normAutofit/>
          </a:bodyPr>
          <a:lstStyle/>
          <a:p>
            <a:pPr marL="0" lv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Desafios na </a:t>
            </a:r>
            <a:r>
              <a:rPr lang="pt-BR" sz="3600" dirty="0" err="1">
                <a:solidFill>
                  <a:srgbClr val="002060"/>
                </a:solidFill>
                <a:latin typeface="Arial Narrow" pitchFamily="34" charset="0"/>
              </a:rPr>
              <a:t>microgestão</a:t>
            </a: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 é conseguir que a área financeiro-administrativa e a área técnica trabalhem de maneira coordenada. </a:t>
            </a:r>
          </a:p>
          <a:p>
            <a:pPr marL="0" lv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Gestão de materiais, alto grau de centralização na Secretaria da Administração, serviços terceirizados.</a:t>
            </a:r>
          </a:p>
          <a:p>
            <a:pPr marL="0" lvl="0" indent="17462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Definição de fluxos.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514319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pPr marL="0" indent="174625" algn="just">
              <a:buNone/>
            </a:pPr>
            <a:r>
              <a:rPr lang="pt-BR" sz="3600" b="1" dirty="0">
                <a:solidFill>
                  <a:srgbClr val="002060"/>
                </a:solidFill>
                <a:latin typeface="Arial Narrow" pitchFamily="34" charset="0"/>
              </a:rPr>
              <a:t>Comentários finais</a:t>
            </a:r>
          </a:p>
          <a:p>
            <a:pPr marL="0" lvl="0" indent="174625" algn="just">
              <a:buNone/>
            </a:pPr>
            <a:r>
              <a:rPr lang="pt-BR" sz="3200" dirty="0">
                <a:solidFill>
                  <a:srgbClr val="002060"/>
                </a:solidFill>
                <a:latin typeface="Arial Narrow" pitchFamily="34" charset="0"/>
              </a:rPr>
              <a:t>Implantação do SUS universal, integral e equitativo, depende de mudanças sociais que extrapolam o espaço de governabilidade dos gestores de saúde o que não diminui a importância do papel desses agentes</a:t>
            </a:r>
            <a:r>
              <a:rPr lang="pt-BR" sz="3600" dirty="0">
                <a:solidFill>
                  <a:srgbClr val="002060"/>
                </a:solidFill>
                <a:latin typeface="Arial Narrow" pitchFamily="34" charset="0"/>
              </a:rPr>
              <a:t>. </a:t>
            </a:r>
          </a:p>
          <a:p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4890" y="3714752"/>
            <a:ext cx="3651121" cy="297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srgbClr val="C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826651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72230"/>
          </a:xfrm>
        </p:spPr>
        <p:txBody>
          <a:bodyPr>
            <a:normAutofit fontScale="92500" lnSpcReduction="10000"/>
          </a:bodyPr>
          <a:lstStyle/>
          <a:p>
            <a:pPr marL="0" indent="179388" algn="just">
              <a:buClr>
                <a:srgbClr val="C00000"/>
              </a:buClr>
              <a:buFont typeface="Wingdings" pitchFamily="2" charset="2"/>
              <a:buChar char="v"/>
              <a:tabLst>
                <a:tab pos="0" algn="l"/>
              </a:tabLst>
            </a:pPr>
            <a:r>
              <a:rPr lang="pt-BR" sz="3200" b="1" dirty="0" smtClean="0">
                <a:solidFill>
                  <a:srgbClr val="C00000"/>
                </a:solidFill>
                <a:latin typeface="Arial Narrow" pitchFamily="34" charset="0"/>
              </a:rPr>
              <a:t>Visão do futuro: </a:t>
            </a: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aonde queremos chegar.</a:t>
            </a:r>
          </a:p>
          <a:p>
            <a:pPr marL="0" indent="179388" algn="just">
              <a:buClr>
                <a:srgbClr val="002060"/>
              </a:buClr>
              <a:buFont typeface="Wingdings" pitchFamily="2" charset="2"/>
              <a:buChar char="ü"/>
              <a:tabLst>
                <a:tab pos="0" algn="l"/>
              </a:tabLst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Definir horizontes de médio ou longo prazos;</a:t>
            </a:r>
          </a:p>
          <a:p>
            <a:pPr marL="0" indent="179388" algn="just">
              <a:buClr>
                <a:srgbClr val="002060"/>
              </a:buClr>
              <a:buFont typeface="Wingdings" pitchFamily="2" charset="2"/>
              <a:buChar char="ü"/>
              <a:tabLst>
                <a:tab pos="0" algn="l"/>
              </a:tabLst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Onde e como a organização deverá estar no futuro.</a:t>
            </a:r>
          </a:p>
          <a:p>
            <a:pPr marL="0" indent="179388" algn="just">
              <a:buClr>
                <a:srgbClr val="C00000"/>
              </a:buClr>
              <a:buFont typeface="Wingdings" pitchFamily="2" charset="2"/>
              <a:buChar char="v"/>
              <a:tabLst>
                <a:tab pos="0" algn="l"/>
              </a:tabLst>
            </a:pPr>
            <a:r>
              <a:rPr lang="pt-BR" sz="3200" b="1" dirty="0" smtClean="0">
                <a:solidFill>
                  <a:srgbClr val="C00000"/>
                </a:solidFill>
                <a:latin typeface="Arial Narrow" pitchFamily="34" charset="0"/>
              </a:rPr>
              <a:t>Valores e princípios: </a:t>
            </a: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nortear as decisões e ações das organizações.</a:t>
            </a:r>
          </a:p>
          <a:p>
            <a:pPr marL="0" indent="179388" algn="just">
              <a:buClr>
                <a:srgbClr val="002060"/>
              </a:buClr>
              <a:buFont typeface="Wingdings" pitchFamily="2" charset="2"/>
              <a:buChar char="ü"/>
              <a:tabLst>
                <a:tab pos="0" algn="l"/>
              </a:tabLst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Universalidade;</a:t>
            </a:r>
          </a:p>
          <a:p>
            <a:pPr marL="0" indent="179388" algn="just">
              <a:buClr>
                <a:srgbClr val="002060"/>
              </a:buClr>
              <a:buFont typeface="Wingdings" pitchFamily="2" charset="2"/>
              <a:buChar char="ü"/>
              <a:tabLst>
                <a:tab pos="0" algn="l"/>
              </a:tabLst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Integralidade da Assistência;</a:t>
            </a:r>
          </a:p>
          <a:p>
            <a:pPr marL="0" indent="179388" algn="just">
              <a:buClr>
                <a:srgbClr val="002060"/>
              </a:buClr>
              <a:buFont typeface="Wingdings" pitchFamily="2" charset="2"/>
              <a:buChar char="ü"/>
              <a:tabLst>
                <a:tab pos="0" algn="l"/>
              </a:tabLst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Participação da Comunidade;</a:t>
            </a:r>
          </a:p>
          <a:p>
            <a:pPr marL="0" indent="179388" algn="just">
              <a:buClr>
                <a:srgbClr val="002060"/>
              </a:buClr>
              <a:buFont typeface="Wingdings" pitchFamily="2" charset="2"/>
              <a:buChar char="ü"/>
              <a:tabLst>
                <a:tab pos="0" algn="l"/>
              </a:tabLst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Descentralização;</a:t>
            </a:r>
          </a:p>
          <a:p>
            <a:pPr marL="0" indent="179388" algn="just">
              <a:buClr>
                <a:srgbClr val="002060"/>
              </a:buClr>
              <a:buFont typeface="Wingdings" pitchFamily="2" charset="2"/>
              <a:buChar char="ü"/>
              <a:tabLst>
                <a:tab pos="0" algn="l"/>
              </a:tabLst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Preservação da Autonomia;</a:t>
            </a:r>
          </a:p>
          <a:p>
            <a:pPr marL="0" indent="179388" algn="just">
              <a:buClr>
                <a:srgbClr val="002060"/>
              </a:buClr>
              <a:buFont typeface="Wingdings" pitchFamily="2" charset="2"/>
              <a:buChar char="ü"/>
              <a:tabLst>
                <a:tab pos="0" algn="l"/>
              </a:tabLst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Igualdade da Assistência à Saúde;</a:t>
            </a:r>
          </a:p>
          <a:p>
            <a:pPr marL="0" indent="179388" algn="just">
              <a:buClr>
                <a:srgbClr val="002060"/>
              </a:buClr>
              <a:buFont typeface="Wingdings" pitchFamily="2" charset="2"/>
              <a:buChar char="ü"/>
              <a:tabLst>
                <a:tab pos="0" algn="l"/>
              </a:tabLst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Direito à Informação. </a:t>
            </a:r>
            <a:endParaRPr lang="pt-BR" sz="3200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72230"/>
          </a:xfrm>
        </p:spPr>
        <p:txBody>
          <a:bodyPr>
            <a:normAutofit/>
          </a:bodyPr>
          <a:lstStyle/>
          <a:p>
            <a:pPr marL="0" indent="179388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sz="3200" b="1" dirty="0" smtClean="0">
                <a:solidFill>
                  <a:srgbClr val="C00000"/>
                </a:solidFill>
                <a:latin typeface="Arial Narrow" pitchFamily="34" charset="0"/>
              </a:rPr>
              <a:t>Análise do Ambiente: </a:t>
            </a: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conhecer e avaliar ameaças e oportunidades à solução dos problemas para atingir os objetivos.</a:t>
            </a:r>
          </a:p>
          <a:p>
            <a:pPr marL="0" indent="179388"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Ambiente externo (oportunidades e ameaças)</a:t>
            </a:r>
          </a:p>
          <a:p>
            <a:pPr marL="0" indent="179388"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Ambiente interno (pontos fortes e fracos).</a:t>
            </a:r>
          </a:p>
          <a:p>
            <a:pPr marL="0" indent="179388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sz="3200" b="1" dirty="0" smtClean="0">
                <a:solidFill>
                  <a:srgbClr val="C00000"/>
                </a:solidFill>
                <a:latin typeface="Arial Narrow" pitchFamily="34" charset="0"/>
              </a:rPr>
              <a:t>Objetivo Estratégico: </a:t>
            </a: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a concretização dos passos necessários para o alcance dos resultados de futuro almejados. Prazo para cumprir a Missão.</a:t>
            </a:r>
            <a:r>
              <a:rPr lang="pt-BR" sz="3200" b="1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No SUS – Pactos pela Saúde</a:t>
            </a:r>
            <a:endParaRPr lang="pt-BR" sz="3200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00792"/>
          </a:xfrm>
        </p:spPr>
        <p:txBody>
          <a:bodyPr>
            <a:normAutofit/>
          </a:bodyPr>
          <a:lstStyle/>
          <a:p>
            <a:pPr marL="0" indent="174625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sz="3200" b="1" dirty="0" smtClean="0">
                <a:solidFill>
                  <a:srgbClr val="C00000"/>
                </a:solidFill>
                <a:latin typeface="Arial Narrow" pitchFamily="34" charset="0"/>
              </a:rPr>
              <a:t>Metas: </a:t>
            </a: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atingir os objetivos estratégicos. Devem ser realistas e desafiadoras e não inatingíveis.</a:t>
            </a:r>
          </a:p>
          <a:p>
            <a:pPr marL="0" indent="174625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pt-BR" sz="3200" b="1" dirty="0" smtClean="0">
                <a:solidFill>
                  <a:srgbClr val="C00000"/>
                </a:solidFill>
                <a:latin typeface="Arial Narrow" pitchFamily="34" charset="0"/>
              </a:rPr>
              <a:t>Indicadores: </a:t>
            </a: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acompanham as metas e as quantificam através de fórmulas.</a:t>
            </a:r>
            <a:endParaRPr lang="pt-BR" sz="32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3143248"/>
            <a:ext cx="4129563" cy="3048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72230"/>
          </a:xfrm>
        </p:spPr>
        <p:txBody>
          <a:bodyPr>
            <a:normAutofit/>
          </a:bodyPr>
          <a:lstStyle/>
          <a:p>
            <a:pPr marL="0" indent="174625" algn="just">
              <a:buNone/>
            </a:pPr>
            <a:r>
              <a:rPr lang="pt-BR" sz="3200" b="1" dirty="0" smtClean="0">
                <a:solidFill>
                  <a:srgbClr val="002060"/>
                </a:solidFill>
                <a:latin typeface="Arial Narrow" pitchFamily="34" charset="0"/>
              </a:rPr>
              <a:t>Qualidade no setor público</a:t>
            </a:r>
          </a:p>
          <a:p>
            <a:pPr marL="0" indent="174625"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Importante para o gestor público – a satisfação do cliente</a:t>
            </a:r>
          </a:p>
          <a:p>
            <a:pPr marL="0" indent="174625"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Cidadão ainda com percepção negativa</a:t>
            </a:r>
          </a:p>
          <a:p>
            <a:pPr marL="0" indent="174625"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Resistência à mudanças</a:t>
            </a:r>
          </a:p>
          <a:p>
            <a:pPr marL="0" indent="174625"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Atingir os resultados com maior qualidade</a:t>
            </a:r>
            <a:endParaRPr lang="pt-BR" sz="32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3688" y="4206056"/>
            <a:ext cx="2809882" cy="2366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72230"/>
          </a:xfrm>
        </p:spPr>
        <p:txBody>
          <a:bodyPr>
            <a:normAutofit/>
          </a:bodyPr>
          <a:lstStyle/>
          <a:p>
            <a:pPr marL="0" indent="174625" algn="just">
              <a:buClr>
                <a:srgbClr val="002060"/>
              </a:buClr>
              <a:buFont typeface="Wingdings 2" pitchFamily="18" charset="2"/>
              <a:buChar char=""/>
            </a:pPr>
            <a:endParaRPr lang="pt-BR" sz="32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marL="0" indent="174625" algn="just">
              <a:buClr>
                <a:srgbClr val="002060"/>
              </a:buClr>
              <a:buFont typeface="Wingdings 2" pitchFamily="18" charset="2"/>
              <a:buChar char="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A qualidade do serviços prestados ao cidadão depende da qualidade dos processos.</a:t>
            </a:r>
          </a:p>
          <a:p>
            <a:pPr marL="0" indent="174625" algn="just">
              <a:buClr>
                <a:srgbClr val="002060"/>
              </a:buClr>
              <a:buFont typeface="Wingdings 2" pitchFamily="18" charset="2"/>
              <a:buChar char="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O processo produz resultados na forma de produto intermediário (gerado ao final de cada passo) e produto final (processo como um todo)</a:t>
            </a:r>
          </a:p>
          <a:p>
            <a:pPr marL="0" indent="174625" algn="just">
              <a:buClr>
                <a:srgbClr val="002060"/>
              </a:buClr>
              <a:buFont typeface="Wingdings 2" pitchFamily="18" charset="2"/>
              <a:buChar char=""/>
            </a:pPr>
            <a:r>
              <a:rPr lang="pt-BR" sz="3200" dirty="0" smtClean="0">
                <a:solidFill>
                  <a:srgbClr val="002060"/>
                </a:solidFill>
                <a:latin typeface="Arial Narrow" pitchFamily="34" charset="0"/>
              </a:rPr>
              <a:t>E ainda pode ser, produto interno (utilizados pela própria organização) e produto externo (destinados ao ambiente)</a:t>
            </a:r>
            <a:endParaRPr lang="pt-BR" sz="3200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900</TotalTime>
  <Words>1832</Words>
  <Application>Microsoft Office PowerPoint</Application>
  <PresentationFormat>Apresentação na tela (4:3)</PresentationFormat>
  <Paragraphs>189</Paragraphs>
  <Slides>41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2" baseType="lpstr">
      <vt:lpstr>Fluxo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Patricia</dc:creator>
  <cp:lastModifiedBy>Windows</cp:lastModifiedBy>
  <cp:revision>120</cp:revision>
  <dcterms:created xsi:type="dcterms:W3CDTF">2014-05-31T13:27:01Z</dcterms:created>
  <dcterms:modified xsi:type="dcterms:W3CDTF">2015-01-08T12:10:09Z</dcterms:modified>
</cp:coreProperties>
</file>